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9"/>
  </p:notesMasterIdLst>
  <p:sldIdLst>
    <p:sldId id="256" r:id="rId3"/>
    <p:sldId id="257" r:id="rId4"/>
    <p:sldId id="258" r:id="rId5"/>
    <p:sldId id="260" r:id="rId6"/>
    <p:sldId id="261" r:id="rId7"/>
    <p:sldId id="262" r:id="rId8"/>
    <p:sldId id="263" r:id="rId9"/>
    <p:sldId id="264" r:id="rId10"/>
    <p:sldId id="268" r:id="rId11"/>
    <p:sldId id="265" r:id="rId12"/>
    <p:sldId id="266" r:id="rId13"/>
    <p:sldId id="270" r:id="rId14"/>
    <p:sldId id="271" r:id="rId15"/>
    <p:sldId id="269" r:id="rId16"/>
    <p:sldId id="272"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p:restoredTop sz="94595"/>
  </p:normalViewPr>
  <p:slideViewPr>
    <p:cSldViewPr snapToGrid="0" snapToObjects="1">
      <p:cViewPr varScale="1">
        <p:scale>
          <a:sx n="81" d="100"/>
          <a:sy n="81" d="100"/>
        </p:scale>
        <p:origin x="20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A0122-0CB4-5149-A70A-0136EF3E4810}" type="datetimeFigureOut">
              <a:rPr lang="en-US" smtClean="0"/>
              <a:t>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3A8C8-B5E2-8F45-93CF-8B204F1E13C1}" type="slidenum">
              <a:rPr lang="en-US" smtClean="0"/>
              <a:t>‹#›</a:t>
            </a:fld>
            <a:endParaRPr lang="en-US"/>
          </a:p>
        </p:txBody>
      </p:sp>
    </p:spTree>
    <p:extLst>
      <p:ext uri="{BB962C8B-B14F-4D97-AF65-F5344CB8AC3E}">
        <p14:creationId xmlns:p14="http://schemas.microsoft.com/office/powerpoint/2010/main" val="317803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8C8-B5E2-8F45-93CF-8B204F1E13C1}" type="slidenum">
              <a:rPr lang="en-US" smtClean="0"/>
              <a:t>4</a:t>
            </a:fld>
            <a:endParaRPr lang="en-US"/>
          </a:p>
        </p:txBody>
      </p:sp>
    </p:spTree>
    <p:extLst>
      <p:ext uri="{BB962C8B-B14F-4D97-AF65-F5344CB8AC3E}">
        <p14:creationId xmlns:p14="http://schemas.microsoft.com/office/powerpoint/2010/main" val="4030001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creativecommons.org/licenses/by-sa/3.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2/3/20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6" name="Picture 15" descr="A picture containing plate, drawing&#10;&#10;Description automatically generated">
            <a:extLst>
              <a:ext uri="{FF2B5EF4-FFF2-40B4-BE49-F238E27FC236}">
                <a16:creationId xmlns:a16="http://schemas.microsoft.com/office/drawing/2014/main" id="{158EDB5A-D415-8C49-BB80-975F2BD2E246}"/>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7" name="TextBox 16">
            <a:extLst>
              <a:ext uri="{FF2B5EF4-FFF2-40B4-BE49-F238E27FC236}">
                <a16:creationId xmlns:a16="http://schemas.microsoft.com/office/drawing/2014/main" id="{98A0EBE9-A2C8-EF4A-A8EC-859ED6BFE4DE}"/>
              </a:ext>
            </a:extLst>
          </p:cNvPr>
          <p:cNvSpPr txBox="1"/>
          <p:nvPr userDrawn="1"/>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959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2/3/20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649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2/3/20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514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21B3-12D4-904B-95DB-B4FF92ABF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4095CC-F7A5-334C-BA46-64911EB58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F8AC1D-556B-3041-AA32-7C8C69146D58}"/>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5" name="Footer Placeholder 4">
            <a:extLst>
              <a:ext uri="{FF2B5EF4-FFF2-40B4-BE49-F238E27FC236}">
                <a16:creationId xmlns:a16="http://schemas.microsoft.com/office/drawing/2014/main" id="{CBA913DB-4536-A14E-8C2A-D11F3FCAB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DA05C-5282-CF44-99DF-AF9272024C95}"/>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95960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EC18-1619-564F-986D-C07E22AE2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0F2B6-2C41-274F-8210-8F9889FCB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59528-5F09-8847-8C86-96915B8F0EF0}"/>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5" name="Footer Placeholder 4">
            <a:extLst>
              <a:ext uri="{FF2B5EF4-FFF2-40B4-BE49-F238E27FC236}">
                <a16:creationId xmlns:a16="http://schemas.microsoft.com/office/drawing/2014/main" id="{18B21AAE-20AA-A145-9DA7-0529759C0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9D1D5-B520-6444-8847-FCA0B70E9173}"/>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414679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0724-2CE9-134C-9604-8DD9F1A1C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4F383C-9123-5241-A503-3AB375D5B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073AD3-04AE-CE48-A9C9-6A9F6C4ABD81}"/>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5" name="Footer Placeholder 4">
            <a:extLst>
              <a:ext uri="{FF2B5EF4-FFF2-40B4-BE49-F238E27FC236}">
                <a16:creationId xmlns:a16="http://schemas.microsoft.com/office/drawing/2014/main" id="{CD23AB13-0877-6744-9EC0-A90507A15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FC546-21E2-9140-83BB-678F08E3B19B}"/>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61962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2DD9-23D7-3641-AAEC-D406BBF97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D03B0-FE02-EC4C-9239-6845D91622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A8239-8E1C-A24B-A8CC-754E52538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782BFC-4EAA-C545-99F8-EFD89B723A35}"/>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6" name="Footer Placeholder 5">
            <a:extLst>
              <a:ext uri="{FF2B5EF4-FFF2-40B4-BE49-F238E27FC236}">
                <a16:creationId xmlns:a16="http://schemas.microsoft.com/office/drawing/2014/main" id="{C60A3588-4B4B-9348-BC3D-1D124C861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63196-C772-5249-9695-EAC56A52C4D9}"/>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158688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DEE2-1AD7-3946-842A-F01D27695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D500A-11FB-EC47-8D2D-6DF5286B1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A2826-6BC2-334A-947D-11F3957749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2AC6C-C040-C740-97DF-D811AF544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4522B6-E1C1-7B40-AD2E-4A9C0F1D19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2D0BEF-BC14-7A47-BDAF-EF8BC81B2A78}"/>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8" name="Footer Placeholder 7">
            <a:extLst>
              <a:ext uri="{FF2B5EF4-FFF2-40B4-BE49-F238E27FC236}">
                <a16:creationId xmlns:a16="http://schemas.microsoft.com/office/drawing/2014/main" id="{22472899-CA6A-1A47-8DFF-24A08A175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90A0B-4727-0E48-BE4F-6BDE0F838F02}"/>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172895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9ECD-6EE2-2646-9F45-B47D12E5B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B32D11-E3C4-134C-96B5-CF671E545107}"/>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4" name="Footer Placeholder 3">
            <a:extLst>
              <a:ext uri="{FF2B5EF4-FFF2-40B4-BE49-F238E27FC236}">
                <a16:creationId xmlns:a16="http://schemas.microsoft.com/office/drawing/2014/main" id="{F67530FD-2BAB-B645-9095-291B5BC22B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CBCDE-C60A-D143-818B-55C6A4D55999}"/>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3192335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17D00-D807-6149-BE0E-D83C34777C07}"/>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3" name="Footer Placeholder 2">
            <a:extLst>
              <a:ext uri="{FF2B5EF4-FFF2-40B4-BE49-F238E27FC236}">
                <a16:creationId xmlns:a16="http://schemas.microsoft.com/office/drawing/2014/main" id="{4F7D5F79-036E-3848-ACCA-F38818B186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F20CD2-0578-D445-9551-9376E5C3D861}"/>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2263379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A814-EF32-DF46-A5BA-A64BCD201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E0AE2-70E2-D740-AF72-B2248BB4D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A19437-C2A2-854D-96D8-A473542F5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C18FB-9C7E-F34B-9B7C-4AB84211FD91}"/>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6" name="Footer Placeholder 5">
            <a:extLst>
              <a:ext uri="{FF2B5EF4-FFF2-40B4-BE49-F238E27FC236}">
                <a16:creationId xmlns:a16="http://schemas.microsoft.com/office/drawing/2014/main" id="{C8FD40E6-DBCA-8848-9F8D-E22C2EDB0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F31A1-C3EB-D642-87E9-BEFC4A78E53F}"/>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205046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2/3/20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4280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C7DE-670E-9446-B64E-6B0032AF5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8FCC6-79C4-A440-BF88-915C2D598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8CBCA-BEB8-2F4C-960B-3E0B0D4C2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8529F-63ED-214F-AB6B-213DFFC64F4D}"/>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6" name="Footer Placeholder 5">
            <a:extLst>
              <a:ext uri="{FF2B5EF4-FFF2-40B4-BE49-F238E27FC236}">
                <a16:creationId xmlns:a16="http://schemas.microsoft.com/office/drawing/2014/main" id="{A734C19F-F6F4-2B47-8C4F-EFEE08C5C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66877-C3D5-D34A-8984-FA16508B9627}"/>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763456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56D7-6259-844A-9332-25D5A9A16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EC6F38-673D-ED46-9964-2D222211E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779AF-0EF8-2F4A-B144-5F2065A6435F}"/>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5" name="Footer Placeholder 4">
            <a:extLst>
              <a:ext uri="{FF2B5EF4-FFF2-40B4-BE49-F238E27FC236}">
                <a16:creationId xmlns:a16="http://schemas.microsoft.com/office/drawing/2014/main" id="{593177BE-9839-B24C-B92C-7CF375F7E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8C462-13AC-0646-85B1-8AA224A5D9EA}"/>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195199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7ED26A-2287-8046-B2DA-9D53638D6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5A5F55-2C9F-394F-A3B3-A01CBD9165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57568-76D3-C445-B5C0-5138BDA6869F}"/>
              </a:ext>
            </a:extLst>
          </p:cNvPr>
          <p:cNvSpPr>
            <a:spLocks noGrp="1"/>
          </p:cNvSpPr>
          <p:nvPr>
            <p:ph type="dt" sz="half" idx="10"/>
          </p:nvPr>
        </p:nvSpPr>
        <p:spPr/>
        <p:txBody>
          <a:bodyPr/>
          <a:lstStyle/>
          <a:p>
            <a:fld id="{FBB6931F-2FAA-C649-B505-8386D0B27132}" type="datetimeFigureOut">
              <a:rPr lang="en-US" smtClean="0"/>
              <a:t>2/4/20</a:t>
            </a:fld>
            <a:endParaRPr lang="en-US"/>
          </a:p>
        </p:txBody>
      </p:sp>
      <p:sp>
        <p:nvSpPr>
          <p:cNvPr id="5" name="Footer Placeholder 4">
            <a:extLst>
              <a:ext uri="{FF2B5EF4-FFF2-40B4-BE49-F238E27FC236}">
                <a16:creationId xmlns:a16="http://schemas.microsoft.com/office/drawing/2014/main" id="{C7A844B5-177C-7146-A3D8-1B2389370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66F6-8F01-F34D-A63F-DDDD7F9EDCD2}"/>
              </a:ext>
            </a:extLst>
          </p:cNvPr>
          <p:cNvSpPr>
            <a:spLocks noGrp="1"/>
          </p:cNvSpPr>
          <p:nvPr>
            <p:ph type="sldNum" sz="quarter" idx="12"/>
          </p:nvPr>
        </p:nvSpPr>
        <p:spPr/>
        <p:txBody>
          <a:bodyPr/>
          <a:lstStyle/>
          <a:p>
            <a:fld id="{F2CDE285-227A-0A48-B8B4-2811979256BF}" type="slidenum">
              <a:rPr lang="en-US" smtClean="0"/>
              <a:t>‹#›</a:t>
            </a:fld>
            <a:endParaRPr lang="en-US"/>
          </a:p>
        </p:txBody>
      </p:sp>
    </p:spTree>
    <p:extLst>
      <p:ext uri="{BB962C8B-B14F-4D97-AF65-F5344CB8AC3E}">
        <p14:creationId xmlns:p14="http://schemas.microsoft.com/office/powerpoint/2010/main" val="212647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2/3/20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348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2/3/20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835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2/3/20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652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2/3/20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38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2/3/20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929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2/3/20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983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2/3/20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57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creativecommons.org/licenses/by-sa/3.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n.wikipedia.org/wiki/History_of_the_Indianapolis_Col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2/4/20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plate, drawing&#10;&#10;Description automatically generated">
            <a:extLst>
              <a:ext uri="{FF2B5EF4-FFF2-40B4-BE49-F238E27FC236}">
                <a16:creationId xmlns:a16="http://schemas.microsoft.com/office/drawing/2014/main" id="{1FC3FC45-3BF7-804E-BDF0-821FDC668942}"/>
              </a:ext>
            </a:extLst>
          </p:cNvPr>
          <p:cNvPicPr>
            <a:picLocks noChangeAspect="1"/>
          </p:cNvPicPr>
          <p:nvPr userDrawn="1"/>
        </p:nvPicPr>
        <p:blipFill>
          <a:blip r:embed="rId13">
            <a:extLst>
              <a:ext uri="{837473B0-CC2E-450A-ABE3-18F120FF3D39}">
                <a1611:picAttrSrcUrl xmlns:a1611="http://schemas.microsoft.com/office/drawing/2016/11/main" r:id="rId14"/>
              </a:ext>
            </a:extLst>
          </a:blip>
          <a:stretch>
            <a:fillRect/>
          </a:stretch>
        </p:blipFill>
        <p:spPr>
          <a:xfrm>
            <a:off x="10736196" y="146304"/>
            <a:ext cx="1294782" cy="1361679"/>
          </a:xfrm>
          <a:prstGeom prst="rect">
            <a:avLst/>
          </a:prstGeom>
        </p:spPr>
      </p:pic>
      <p:sp>
        <p:nvSpPr>
          <p:cNvPr id="13" name="TextBox 12">
            <a:extLst>
              <a:ext uri="{FF2B5EF4-FFF2-40B4-BE49-F238E27FC236}">
                <a16:creationId xmlns:a16="http://schemas.microsoft.com/office/drawing/2014/main" id="{6CA59FD2-3A44-B646-90CC-6DE8074A28EA}"/>
              </a:ext>
            </a:extLst>
          </p:cNvPr>
          <p:cNvSpPr txBox="1"/>
          <p:nvPr userDrawn="1"/>
        </p:nvSpPr>
        <p:spPr>
          <a:xfrm>
            <a:off x="8028120" y="7088293"/>
            <a:ext cx="2208952" cy="369332"/>
          </a:xfrm>
          <a:prstGeom prst="rect">
            <a:avLst/>
          </a:prstGeom>
          <a:noFill/>
        </p:spPr>
        <p:txBody>
          <a:bodyPr wrap="square" rtlCol="0">
            <a:spAutoFit/>
          </a:bodyPr>
          <a:lstStyle/>
          <a:p>
            <a:r>
              <a:rPr lang="en-US" sz="900">
                <a:hlinkClick r:id="rId14" tooltip="https://en.wikipedia.org/wiki/History_of_the_Indianapolis_Colts"/>
              </a:rPr>
              <a:t>This Photo</a:t>
            </a:r>
            <a:r>
              <a:rPr lang="en-US" sz="900"/>
              <a:t> by Unknown Author is licensed under </a:t>
            </a:r>
            <a:r>
              <a:rPr lang="en-US" sz="900">
                <a:hlinkClick r:id="rId15" tooltip="https://creativecommons.org/licenses/by-sa/3.0/"/>
              </a:rPr>
              <a:t>CC BY-SA</a:t>
            </a:r>
            <a:endParaRPr lang="en-US" sz="900"/>
          </a:p>
        </p:txBody>
      </p:sp>
    </p:spTree>
    <p:extLst>
      <p:ext uri="{BB962C8B-B14F-4D97-AF65-F5344CB8AC3E}">
        <p14:creationId xmlns:p14="http://schemas.microsoft.com/office/powerpoint/2010/main" val="19748014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FE9CBA-B238-074F-AE81-52CC0DD8C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09E9B6-380E-644A-92B3-983BB5B0F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D6563-D77B-B64A-BB60-10A4F798B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6931F-2FAA-C649-B505-8386D0B27132}" type="datetimeFigureOut">
              <a:rPr lang="en-US" smtClean="0"/>
              <a:t>2/4/20</a:t>
            </a:fld>
            <a:endParaRPr lang="en-US"/>
          </a:p>
        </p:txBody>
      </p:sp>
      <p:sp>
        <p:nvSpPr>
          <p:cNvPr id="5" name="Footer Placeholder 4">
            <a:extLst>
              <a:ext uri="{FF2B5EF4-FFF2-40B4-BE49-F238E27FC236}">
                <a16:creationId xmlns:a16="http://schemas.microsoft.com/office/drawing/2014/main" id="{8FFF76AF-AD79-B043-ACA1-0E30B61E3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1B55EC-3F20-1340-8E97-ACC35766C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DE285-227A-0A48-B8B4-2811979256BF}" type="slidenum">
              <a:rPr lang="en-US" smtClean="0"/>
              <a:t>‹#›</a:t>
            </a:fld>
            <a:endParaRPr lang="en-US"/>
          </a:p>
        </p:txBody>
      </p:sp>
    </p:spTree>
    <p:extLst>
      <p:ext uri="{BB962C8B-B14F-4D97-AF65-F5344CB8AC3E}">
        <p14:creationId xmlns:p14="http://schemas.microsoft.com/office/powerpoint/2010/main" val="3687886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History_of_the_Indianapolis_Colt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lucasoilstadium.com/about.aspx"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History_of_the_Indianapolis_Col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History_of_the_Indianapolis_Colts" TargetMode="External"/><Relationship Id="rId5" Type="http://schemas.openxmlformats.org/officeDocument/2006/relationships/image" Target="../media/image1.png"/><Relationship Id="rId4" Type="http://schemas.openxmlformats.org/officeDocument/2006/relationships/hyperlink" Target="https://onthemap.ces.censu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History_of_the_Indianapolis_Col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istory_of_the_Indianapolis_Colt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DCCF20-7305-4B33-9584-FF400B277A36}"/>
              </a:ext>
            </a:extLst>
          </p:cNvPr>
          <p:cNvPicPr>
            <a:picLocks noChangeAspect="1"/>
          </p:cNvPicPr>
          <p:nvPr/>
        </p:nvPicPr>
        <p:blipFill rotWithShape="1">
          <a:blip r:embed="rId2">
            <a:alphaModFix amt="35000"/>
          </a:blip>
          <a:srcRect t="9585" b="16402"/>
          <a:stretch/>
        </p:blipFill>
        <p:spPr>
          <a:xfrm>
            <a:off x="20" y="10"/>
            <a:ext cx="12191998" cy="6858000"/>
          </a:xfrm>
          <a:prstGeom prst="rect">
            <a:avLst/>
          </a:prstGeom>
        </p:spPr>
      </p:pic>
      <p:sp>
        <p:nvSpPr>
          <p:cNvPr id="2" name="Title 1">
            <a:extLst>
              <a:ext uri="{FF2B5EF4-FFF2-40B4-BE49-F238E27FC236}">
                <a16:creationId xmlns:a16="http://schemas.microsoft.com/office/drawing/2014/main" id="{B241E3A2-5905-744E-93AB-7AA3E61B6C17}"/>
              </a:ext>
            </a:extLst>
          </p:cNvPr>
          <p:cNvSpPr>
            <a:spLocks noGrp="1"/>
          </p:cNvSpPr>
          <p:nvPr>
            <p:ph type="ctrTitle"/>
          </p:nvPr>
        </p:nvSpPr>
        <p:spPr>
          <a:xfrm>
            <a:off x="1097280" y="758952"/>
            <a:ext cx="10058400" cy="3566160"/>
          </a:xfrm>
        </p:spPr>
        <p:txBody>
          <a:bodyPr>
            <a:normAutofit/>
          </a:bodyPr>
          <a:lstStyle/>
          <a:p>
            <a:r>
              <a:rPr lang="en-US" dirty="0">
                <a:solidFill>
                  <a:srgbClr val="FFFFFF"/>
                </a:solidFill>
              </a:rPr>
              <a:t>Lucas Oil Stadium Development/Impact</a:t>
            </a:r>
          </a:p>
        </p:txBody>
      </p:sp>
      <p:sp>
        <p:nvSpPr>
          <p:cNvPr id="3" name="Subtitle 2">
            <a:extLst>
              <a:ext uri="{FF2B5EF4-FFF2-40B4-BE49-F238E27FC236}">
                <a16:creationId xmlns:a16="http://schemas.microsoft.com/office/drawing/2014/main" id="{E1A870B4-9645-7542-8FB7-3A983237BC68}"/>
              </a:ext>
            </a:extLst>
          </p:cNvPr>
          <p:cNvSpPr>
            <a:spLocks noGrp="1"/>
          </p:cNvSpPr>
          <p:nvPr>
            <p:ph type="subTitle" idx="1"/>
          </p:nvPr>
        </p:nvSpPr>
        <p:spPr>
          <a:xfrm>
            <a:off x="1100051" y="4645151"/>
            <a:ext cx="10058400" cy="1453893"/>
          </a:xfrm>
        </p:spPr>
        <p:txBody>
          <a:bodyPr>
            <a:normAutofit lnSpcReduction="10000"/>
          </a:bodyPr>
          <a:lstStyle/>
          <a:p>
            <a:r>
              <a:rPr lang="en-US" dirty="0">
                <a:solidFill>
                  <a:srgbClr val="FFFFFF"/>
                </a:solidFill>
              </a:rPr>
              <a:t>Brandon Whitmore</a:t>
            </a:r>
          </a:p>
          <a:p>
            <a:r>
              <a:rPr lang="en-US" dirty="0">
                <a:solidFill>
                  <a:srgbClr val="FFFFFF"/>
                </a:solidFill>
              </a:rPr>
              <a:t>SM 313 002</a:t>
            </a:r>
          </a:p>
          <a:p>
            <a:r>
              <a:rPr lang="en-US" dirty="0">
                <a:solidFill>
                  <a:srgbClr val="FFFFFF"/>
                </a:solidFill>
              </a:rPr>
              <a:t>Winter 2020</a:t>
            </a:r>
          </a:p>
        </p:txBody>
      </p:sp>
      <p:cxnSp>
        <p:nvCxnSpPr>
          <p:cNvPr id="24" name="Straight Connector 19">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picture containing plate, drawing&#10;&#10;Description automatically generated">
            <a:extLst>
              <a:ext uri="{FF2B5EF4-FFF2-40B4-BE49-F238E27FC236}">
                <a16:creationId xmlns:a16="http://schemas.microsoft.com/office/drawing/2014/main" id="{A720208B-88CA-C045-8728-6C04A68697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36196" y="146304"/>
            <a:ext cx="1294782" cy="1361679"/>
          </a:xfrm>
          <a:prstGeom prst="rect">
            <a:avLst/>
          </a:prstGeom>
        </p:spPr>
      </p:pic>
      <p:sp>
        <p:nvSpPr>
          <p:cNvPr id="15" name="TextBox 14">
            <a:extLst>
              <a:ext uri="{FF2B5EF4-FFF2-40B4-BE49-F238E27FC236}">
                <a16:creationId xmlns:a16="http://schemas.microsoft.com/office/drawing/2014/main" id="{B828DDB5-F045-D84C-B55E-F6B3F74BBA35}"/>
              </a:ext>
            </a:extLst>
          </p:cNvPr>
          <p:cNvSpPr txBox="1"/>
          <p:nvPr/>
        </p:nvSpPr>
        <p:spPr>
          <a:xfrm>
            <a:off x="8028120" y="7088293"/>
            <a:ext cx="2208952" cy="369332"/>
          </a:xfrm>
          <a:prstGeom prst="rect">
            <a:avLst/>
          </a:prstGeom>
          <a:noFill/>
        </p:spPr>
        <p:txBody>
          <a:bodyPr wrap="square" rtlCol="0">
            <a:spAutoFit/>
          </a:bodyPr>
          <a:lstStyle/>
          <a:p>
            <a:r>
              <a:rPr lang="en-US" sz="900">
                <a:hlinkClick r:id="rId4" tooltip="https://en.wikipedia.org/wiki/History_of_the_Indianapolis_Colt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2228902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8</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82761486-4E87-B541-9900-CF053372D2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pic>
        <p:nvPicPr>
          <p:cNvPr id="27" name="Picture 26">
            <a:extLst>
              <a:ext uri="{FF2B5EF4-FFF2-40B4-BE49-F238E27FC236}">
                <a16:creationId xmlns:a16="http://schemas.microsoft.com/office/drawing/2014/main" id="{384FC7CE-7941-EA42-8ED6-14CB74327AAF}"/>
              </a:ext>
            </a:extLst>
          </p:cNvPr>
          <p:cNvPicPr>
            <a:picLocks noChangeAspect="1"/>
          </p:cNvPicPr>
          <p:nvPr/>
        </p:nvPicPr>
        <p:blipFill>
          <a:blip r:embed="rId4"/>
          <a:stretch>
            <a:fillRect/>
          </a:stretch>
        </p:blipFill>
        <p:spPr>
          <a:xfrm>
            <a:off x="4258809" y="2530326"/>
            <a:ext cx="7391400" cy="431800"/>
          </a:xfrm>
          <a:prstGeom prst="rect">
            <a:avLst/>
          </a:prstGeom>
        </p:spPr>
      </p:pic>
      <p:pic>
        <p:nvPicPr>
          <p:cNvPr id="29" name="Picture 28">
            <a:extLst>
              <a:ext uri="{FF2B5EF4-FFF2-40B4-BE49-F238E27FC236}">
                <a16:creationId xmlns:a16="http://schemas.microsoft.com/office/drawing/2014/main" id="{25B07CE7-9D78-ED49-BA0E-7AC8D8ECF314}"/>
              </a:ext>
            </a:extLst>
          </p:cNvPr>
          <p:cNvPicPr>
            <a:picLocks noChangeAspect="1"/>
          </p:cNvPicPr>
          <p:nvPr/>
        </p:nvPicPr>
        <p:blipFill>
          <a:blip r:embed="rId5"/>
          <a:stretch>
            <a:fillRect/>
          </a:stretch>
        </p:blipFill>
        <p:spPr>
          <a:xfrm>
            <a:off x="5058909" y="3306691"/>
            <a:ext cx="5791200" cy="431800"/>
          </a:xfrm>
          <a:prstGeom prst="rect">
            <a:avLst/>
          </a:prstGeom>
        </p:spPr>
      </p:pic>
    </p:spTree>
    <p:extLst>
      <p:ext uri="{BB962C8B-B14F-4D97-AF65-F5344CB8AC3E}">
        <p14:creationId xmlns:p14="http://schemas.microsoft.com/office/powerpoint/2010/main" val="42655151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dirty="0"/>
              <a:t>Step 8</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Total Investment staying in Marion County in $2020 is found by taking the future value of the Total Investment staying in Marion County using the CPI.</a:t>
            </a:r>
            <a:r>
              <a:rPr lang="en-US" baseline="30000" dirty="0"/>
              <a:t>7</a:t>
            </a:r>
          </a:p>
          <a:p>
            <a:endParaRPr lang="en-US" dirty="0"/>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B1FAF044-18A4-9B47-B82C-73D63EEA5A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pic>
        <p:nvPicPr>
          <p:cNvPr id="16" name="Picture 15" descr="A close up of a logo&#10;&#10;Description automatically generated">
            <a:extLst>
              <a:ext uri="{FF2B5EF4-FFF2-40B4-BE49-F238E27FC236}">
                <a16:creationId xmlns:a16="http://schemas.microsoft.com/office/drawing/2014/main" id="{DFD28033-8ADC-9C46-B645-55AAC5EBB5A0}"/>
              </a:ext>
            </a:extLst>
          </p:cNvPr>
          <p:cNvPicPr>
            <a:picLocks noChangeAspect="1"/>
          </p:cNvPicPr>
          <p:nvPr/>
        </p:nvPicPr>
        <p:blipFill>
          <a:blip r:embed="rId4"/>
          <a:stretch>
            <a:fillRect/>
          </a:stretch>
        </p:blipFill>
        <p:spPr>
          <a:xfrm>
            <a:off x="5749503" y="3831020"/>
            <a:ext cx="4557233" cy="585170"/>
          </a:xfrm>
          <a:prstGeom prst="rect">
            <a:avLst/>
          </a:prstGeom>
        </p:spPr>
      </p:pic>
      <p:sp>
        <p:nvSpPr>
          <p:cNvPr id="20" name="TextBox 19">
            <a:extLst>
              <a:ext uri="{FF2B5EF4-FFF2-40B4-BE49-F238E27FC236}">
                <a16:creationId xmlns:a16="http://schemas.microsoft.com/office/drawing/2014/main" id="{6C557772-FD53-D347-AE73-906B22E522AF}"/>
              </a:ext>
            </a:extLst>
          </p:cNvPr>
          <p:cNvSpPr txBox="1"/>
          <p:nvPr/>
        </p:nvSpPr>
        <p:spPr>
          <a:xfrm>
            <a:off x="0" y="6400800"/>
            <a:ext cx="12188952" cy="276999"/>
          </a:xfrm>
          <a:prstGeom prst="rect">
            <a:avLst/>
          </a:prstGeom>
          <a:noFill/>
        </p:spPr>
        <p:txBody>
          <a:bodyPr wrap="square" rtlCol="0">
            <a:spAutoFit/>
          </a:bodyPr>
          <a:lstStyle/>
          <a:p>
            <a:pPr algn="r"/>
            <a:r>
              <a:rPr lang="en-US" sz="1200" baseline="30000" dirty="0">
                <a:solidFill>
                  <a:schemeClr val="bg1"/>
                </a:solidFill>
              </a:rPr>
              <a:t>7</a:t>
            </a:r>
            <a:r>
              <a:rPr lang="en-US" sz="1200" dirty="0">
                <a:solidFill>
                  <a:schemeClr val="bg1"/>
                </a:solidFill>
              </a:rPr>
              <a:t>CPI Index 2008-2019. (n.d.). Retrieved February 4, 2020, from https://</a:t>
            </a:r>
            <a:r>
              <a:rPr lang="en-US" sz="1200" dirty="0" err="1">
                <a:solidFill>
                  <a:schemeClr val="bg1"/>
                </a:solidFill>
              </a:rPr>
              <a:t>data.bls.gov</a:t>
            </a:r>
            <a:r>
              <a:rPr lang="en-US" sz="1200" dirty="0">
                <a:solidFill>
                  <a:schemeClr val="bg1"/>
                </a:solidFill>
              </a:rPr>
              <a:t>/pdq/</a:t>
            </a:r>
            <a:r>
              <a:rPr lang="en-US" sz="1200" dirty="0" err="1">
                <a:solidFill>
                  <a:schemeClr val="bg1"/>
                </a:solidFill>
              </a:rPr>
              <a:t>SurveyOutputServlet</a:t>
            </a:r>
            <a:endParaRPr lang="en-US" dirty="0">
              <a:solidFill>
                <a:schemeClr val="bg1"/>
              </a:solidFill>
            </a:endParaRPr>
          </a:p>
        </p:txBody>
      </p:sp>
    </p:spTree>
    <p:extLst>
      <p:ext uri="{BB962C8B-B14F-4D97-AF65-F5344CB8AC3E}">
        <p14:creationId xmlns:p14="http://schemas.microsoft.com/office/powerpoint/2010/main" val="170130443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dirty="0"/>
              <a:t>Step 8</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The total impact was determined by multiplying the multiplier of 2.1166 with the Total Investment staying in Marion County in $2020.</a:t>
            </a:r>
          </a:p>
          <a:p>
            <a:endParaRPr lang="en-US" dirty="0"/>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B1FAF044-18A4-9B47-B82C-73D63EEA5A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5D26640F-68E8-564B-AB4B-98F568E140E0}"/>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pic>
        <p:nvPicPr>
          <p:cNvPr id="7" name="Picture 6" descr="A screenshot of a cell phone&#10;&#10;Description automatically generated">
            <a:extLst>
              <a:ext uri="{FF2B5EF4-FFF2-40B4-BE49-F238E27FC236}">
                <a16:creationId xmlns:a16="http://schemas.microsoft.com/office/drawing/2014/main" id="{500EFC11-4428-4648-A28B-6E4898B559CA}"/>
              </a:ext>
            </a:extLst>
          </p:cNvPr>
          <p:cNvPicPr>
            <a:picLocks noChangeAspect="1"/>
          </p:cNvPicPr>
          <p:nvPr/>
        </p:nvPicPr>
        <p:blipFill>
          <a:blip r:embed="rId5"/>
          <a:stretch>
            <a:fillRect/>
          </a:stretch>
        </p:blipFill>
        <p:spPr>
          <a:xfrm>
            <a:off x="6096000" y="3429000"/>
            <a:ext cx="3290862" cy="1149190"/>
          </a:xfrm>
          <a:prstGeom prst="rect">
            <a:avLst/>
          </a:prstGeom>
        </p:spPr>
      </p:pic>
    </p:spTree>
    <p:extLst>
      <p:ext uri="{BB962C8B-B14F-4D97-AF65-F5344CB8AC3E}">
        <p14:creationId xmlns:p14="http://schemas.microsoft.com/office/powerpoint/2010/main" val="311991509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dirty="0"/>
              <a:t>Step 8</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To get the present value of the impact over 30 months, the projected interest rate of 2.5% is used based on bank mortgage loans.</a:t>
            </a:r>
          </a:p>
          <a:p>
            <a:endParaRPr lang="en-US" dirty="0"/>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B1FAF044-18A4-9B47-B82C-73D63EEA5A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5D26640F-68E8-564B-AB4B-98F568E140E0}"/>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pic>
        <p:nvPicPr>
          <p:cNvPr id="7" name="Picture 6">
            <a:extLst>
              <a:ext uri="{FF2B5EF4-FFF2-40B4-BE49-F238E27FC236}">
                <a16:creationId xmlns:a16="http://schemas.microsoft.com/office/drawing/2014/main" id="{7C34C19C-DD3B-9F4F-B5EA-4B97858979EC}"/>
              </a:ext>
            </a:extLst>
          </p:cNvPr>
          <p:cNvPicPr>
            <a:picLocks noChangeAspect="1"/>
          </p:cNvPicPr>
          <p:nvPr/>
        </p:nvPicPr>
        <p:blipFill>
          <a:blip r:embed="rId5"/>
          <a:stretch>
            <a:fillRect/>
          </a:stretch>
        </p:blipFill>
        <p:spPr>
          <a:xfrm>
            <a:off x="4402270" y="3843064"/>
            <a:ext cx="7251700" cy="622300"/>
          </a:xfrm>
          <a:prstGeom prst="rect">
            <a:avLst/>
          </a:prstGeom>
        </p:spPr>
      </p:pic>
    </p:spTree>
    <p:extLst>
      <p:ext uri="{BB962C8B-B14F-4D97-AF65-F5344CB8AC3E}">
        <p14:creationId xmlns:p14="http://schemas.microsoft.com/office/powerpoint/2010/main" val="409396176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9</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To find jobs created, the amount of labor staying in Marion County is divided by the average annual construction worker salary. The average salary for a construction worker in Indiana is $38,380.</a:t>
            </a:r>
            <a:r>
              <a:rPr lang="en-US" baseline="30000" dirty="0"/>
              <a:t>8</a:t>
            </a:r>
          </a:p>
          <a:p>
            <a:endParaRPr lang="en-US" dirty="0"/>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0FADE0F8-0071-224D-904E-2676944CC1AE}"/>
              </a:ext>
            </a:extLst>
          </p:cNvPr>
          <p:cNvSpPr txBox="1"/>
          <p:nvPr/>
        </p:nvSpPr>
        <p:spPr>
          <a:xfrm>
            <a:off x="0" y="6400800"/>
            <a:ext cx="12188952" cy="553998"/>
          </a:xfrm>
          <a:prstGeom prst="rect">
            <a:avLst/>
          </a:prstGeom>
          <a:noFill/>
        </p:spPr>
        <p:txBody>
          <a:bodyPr wrap="square" rtlCol="0">
            <a:spAutoFit/>
          </a:bodyPr>
          <a:lstStyle/>
          <a:p>
            <a:pPr algn="r"/>
            <a:r>
              <a:rPr lang="en-US" sz="1200" baseline="30000" dirty="0">
                <a:solidFill>
                  <a:schemeClr val="bg1"/>
                </a:solidFill>
              </a:rPr>
              <a:t>8</a:t>
            </a:r>
            <a:r>
              <a:rPr lang="en-US" sz="1200" dirty="0">
                <a:solidFill>
                  <a:schemeClr val="bg1"/>
                </a:solidFill>
              </a:rPr>
              <a:t>Indiana - May 2018 OES State Occupational Employment and Wage Estimates. (2019, April 2). Retrieved February 4, 2020, from https://</a:t>
            </a:r>
            <a:r>
              <a:rPr lang="en-US" sz="1200" dirty="0" err="1">
                <a:solidFill>
                  <a:schemeClr val="bg1"/>
                </a:solidFill>
              </a:rPr>
              <a:t>www.bls.gov</a:t>
            </a:r>
            <a:r>
              <a:rPr lang="en-US" sz="1200" dirty="0">
                <a:solidFill>
                  <a:schemeClr val="bg1"/>
                </a:solidFill>
              </a:rPr>
              <a:t>/</a:t>
            </a:r>
            <a:r>
              <a:rPr lang="en-US" sz="1200" dirty="0" err="1">
                <a:solidFill>
                  <a:schemeClr val="bg1"/>
                </a:solidFill>
              </a:rPr>
              <a:t>oes</a:t>
            </a:r>
            <a:r>
              <a:rPr lang="en-US" sz="1200" dirty="0">
                <a:solidFill>
                  <a:schemeClr val="bg1"/>
                </a:solidFill>
              </a:rPr>
              <a:t>/2018/may/oes_in.htm#47-0000</a:t>
            </a:r>
          </a:p>
          <a:p>
            <a:endParaRPr lang="en-US" dirty="0">
              <a:solidFill>
                <a:schemeClr val="bg1"/>
              </a:solidFill>
            </a:endParaRPr>
          </a:p>
        </p:txBody>
      </p:sp>
      <p:pic>
        <p:nvPicPr>
          <p:cNvPr id="11" name="Picture 10" descr="A picture containing plate, drawing&#10;&#10;Description automatically generated">
            <a:extLst>
              <a:ext uri="{FF2B5EF4-FFF2-40B4-BE49-F238E27FC236}">
                <a16:creationId xmlns:a16="http://schemas.microsoft.com/office/drawing/2014/main" id="{B1FAF044-18A4-9B47-B82C-73D63EEA5A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5D26640F-68E8-564B-AB4B-98F568E140E0}"/>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pic>
        <p:nvPicPr>
          <p:cNvPr id="5" name="Picture 4">
            <a:extLst>
              <a:ext uri="{FF2B5EF4-FFF2-40B4-BE49-F238E27FC236}">
                <a16:creationId xmlns:a16="http://schemas.microsoft.com/office/drawing/2014/main" id="{A257CBD9-0A72-FA4E-A672-DBBD79035845}"/>
              </a:ext>
            </a:extLst>
          </p:cNvPr>
          <p:cNvPicPr>
            <a:picLocks noChangeAspect="1"/>
          </p:cNvPicPr>
          <p:nvPr/>
        </p:nvPicPr>
        <p:blipFill>
          <a:blip r:embed="rId5"/>
          <a:stretch>
            <a:fillRect/>
          </a:stretch>
        </p:blipFill>
        <p:spPr>
          <a:xfrm>
            <a:off x="4367087" y="3928899"/>
            <a:ext cx="6451600" cy="419100"/>
          </a:xfrm>
          <a:prstGeom prst="rect">
            <a:avLst/>
          </a:prstGeom>
        </p:spPr>
      </p:pic>
    </p:spTree>
    <p:extLst>
      <p:ext uri="{BB962C8B-B14F-4D97-AF65-F5344CB8AC3E}">
        <p14:creationId xmlns:p14="http://schemas.microsoft.com/office/powerpoint/2010/main" val="42238536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9</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Direct Jobs are found by taking the product of the multiplier for direct employment of 2.1110 and the Labor Cost Staying in $2020 and dividing it by $1 million. Indirect jobs are found by taking the difference between Total Workers (jobs) and the Direct Jobs as shown below.</a:t>
            </a:r>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0FADE0F8-0071-224D-904E-2676944CC1AE}"/>
              </a:ext>
            </a:extLst>
          </p:cNvPr>
          <p:cNvSpPr txBox="1"/>
          <p:nvPr/>
        </p:nvSpPr>
        <p:spPr>
          <a:xfrm>
            <a:off x="0" y="6400800"/>
            <a:ext cx="12188952" cy="553998"/>
          </a:xfrm>
          <a:prstGeom prst="rect">
            <a:avLst/>
          </a:prstGeom>
          <a:noFill/>
        </p:spPr>
        <p:txBody>
          <a:bodyPr wrap="square" rtlCol="0">
            <a:spAutoFit/>
          </a:bodyPr>
          <a:lstStyle/>
          <a:p>
            <a:pPr algn="r"/>
            <a:r>
              <a:rPr lang="en-US" sz="1200" baseline="30000" dirty="0">
                <a:solidFill>
                  <a:schemeClr val="bg1"/>
                </a:solidFill>
              </a:rPr>
              <a:t>8</a:t>
            </a:r>
            <a:r>
              <a:rPr lang="en-US" sz="1200" dirty="0">
                <a:solidFill>
                  <a:schemeClr val="bg1"/>
                </a:solidFill>
              </a:rPr>
              <a:t>Indiana - May 2018 OES State Occupational Employment and Wage Estimates. (2019, April 2). Retrieved February 4, 2020, from https://</a:t>
            </a:r>
            <a:r>
              <a:rPr lang="en-US" sz="1200" dirty="0" err="1">
                <a:solidFill>
                  <a:schemeClr val="bg1"/>
                </a:solidFill>
              </a:rPr>
              <a:t>www.bls.gov</a:t>
            </a:r>
            <a:r>
              <a:rPr lang="en-US" sz="1200" dirty="0">
                <a:solidFill>
                  <a:schemeClr val="bg1"/>
                </a:solidFill>
              </a:rPr>
              <a:t>/</a:t>
            </a:r>
            <a:r>
              <a:rPr lang="en-US" sz="1200" dirty="0" err="1">
                <a:solidFill>
                  <a:schemeClr val="bg1"/>
                </a:solidFill>
              </a:rPr>
              <a:t>oes</a:t>
            </a:r>
            <a:r>
              <a:rPr lang="en-US" sz="1200" dirty="0">
                <a:solidFill>
                  <a:schemeClr val="bg1"/>
                </a:solidFill>
              </a:rPr>
              <a:t>/2018/may/oes_in.htm#47-0000</a:t>
            </a:r>
          </a:p>
          <a:p>
            <a:endParaRPr lang="en-US" dirty="0">
              <a:solidFill>
                <a:schemeClr val="bg1"/>
              </a:solidFill>
            </a:endParaRPr>
          </a:p>
        </p:txBody>
      </p:sp>
      <p:pic>
        <p:nvPicPr>
          <p:cNvPr id="11" name="Picture 10" descr="A picture containing plate, drawing&#10;&#10;Description automatically generated">
            <a:extLst>
              <a:ext uri="{FF2B5EF4-FFF2-40B4-BE49-F238E27FC236}">
                <a16:creationId xmlns:a16="http://schemas.microsoft.com/office/drawing/2014/main" id="{B1FAF044-18A4-9B47-B82C-73D63EEA5A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5D26640F-68E8-564B-AB4B-98F568E140E0}"/>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descr="A screenshot of a cell phone&#10;&#10;Description automatically generated">
            <a:extLst>
              <a:ext uri="{FF2B5EF4-FFF2-40B4-BE49-F238E27FC236}">
                <a16:creationId xmlns:a16="http://schemas.microsoft.com/office/drawing/2014/main" id="{DF6D89AD-524E-2944-BDE9-5D74832B0C92}"/>
              </a:ext>
            </a:extLst>
          </p:cNvPr>
          <p:cNvPicPr>
            <a:picLocks noChangeAspect="1"/>
          </p:cNvPicPr>
          <p:nvPr/>
        </p:nvPicPr>
        <p:blipFill>
          <a:blip r:embed="rId5"/>
          <a:stretch>
            <a:fillRect/>
          </a:stretch>
        </p:blipFill>
        <p:spPr>
          <a:xfrm>
            <a:off x="5731868" y="4097779"/>
            <a:ext cx="3833577" cy="1230965"/>
          </a:xfrm>
          <a:prstGeom prst="rect">
            <a:avLst/>
          </a:prstGeom>
        </p:spPr>
      </p:pic>
    </p:spTree>
    <p:extLst>
      <p:ext uri="{BB962C8B-B14F-4D97-AF65-F5344CB8AC3E}">
        <p14:creationId xmlns:p14="http://schemas.microsoft.com/office/powerpoint/2010/main" val="336274557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10</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The tax revenues generated are found by multiplying the tax rates from Step 4 by the average construction worker salary and the number of new jobs created determined in Step 9. The average salary of a construction worker in Indiana is $38,380 as determined in Step 8.</a:t>
            </a:r>
            <a:r>
              <a:rPr lang="en-US" baseline="30000" dirty="0"/>
              <a:t> </a:t>
            </a:r>
            <a:r>
              <a:rPr lang="en-US" dirty="0"/>
              <a:t>The tax revenue is calculated below.</a:t>
            </a:r>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B6B17FB7-AE7A-F04F-B125-901D810E0E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5CF4F383-E303-4E46-85AF-DC4022D9B25F}"/>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pic>
        <p:nvPicPr>
          <p:cNvPr id="5" name="Picture 4" descr="A screenshot of a cell phone&#10;&#10;Description automatically generated">
            <a:extLst>
              <a:ext uri="{FF2B5EF4-FFF2-40B4-BE49-F238E27FC236}">
                <a16:creationId xmlns:a16="http://schemas.microsoft.com/office/drawing/2014/main" id="{AEF705A5-8AD3-B246-87E3-FBA5D306504A}"/>
              </a:ext>
            </a:extLst>
          </p:cNvPr>
          <p:cNvPicPr>
            <a:picLocks noChangeAspect="1"/>
          </p:cNvPicPr>
          <p:nvPr/>
        </p:nvPicPr>
        <p:blipFill>
          <a:blip r:embed="rId5"/>
          <a:stretch>
            <a:fillRect/>
          </a:stretch>
        </p:blipFill>
        <p:spPr>
          <a:xfrm>
            <a:off x="6096000" y="4200664"/>
            <a:ext cx="3041230" cy="1238439"/>
          </a:xfrm>
          <a:prstGeom prst="rect">
            <a:avLst/>
          </a:prstGeom>
        </p:spPr>
      </p:pic>
    </p:spTree>
    <p:extLst>
      <p:ext uri="{BB962C8B-B14F-4D97-AF65-F5344CB8AC3E}">
        <p14:creationId xmlns:p14="http://schemas.microsoft.com/office/powerpoint/2010/main" val="38578486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8B57B-0039-8D43-8ED1-A3A7D851885A}"/>
              </a:ext>
            </a:extLst>
          </p:cNvPr>
          <p:cNvSpPr>
            <a:spLocks noGrp="1"/>
          </p:cNvSpPr>
          <p:nvPr>
            <p:ph type="title"/>
          </p:nvPr>
        </p:nvSpPr>
        <p:spPr>
          <a:xfrm>
            <a:off x="643468" y="643467"/>
            <a:ext cx="3073550" cy="5126203"/>
          </a:xfrm>
        </p:spPr>
        <p:txBody>
          <a:bodyPr anchor="ctr">
            <a:normAutofit/>
          </a:bodyPr>
          <a:lstStyle/>
          <a:p>
            <a:pPr algn="r"/>
            <a:r>
              <a:rPr lang="en-US"/>
              <a:t>Step 1</a:t>
            </a:r>
          </a:p>
        </p:txBody>
      </p:sp>
      <p:cxnSp>
        <p:nvCxnSpPr>
          <p:cNvPr id="31" name="Straight Connector 30">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0DC5D6-770B-6145-B423-ED778E056272}"/>
              </a:ext>
            </a:extLst>
          </p:cNvPr>
          <p:cNvSpPr>
            <a:spLocks noGrp="1"/>
          </p:cNvSpPr>
          <p:nvPr>
            <p:ph idx="1"/>
          </p:nvPr>
        </p:nvSpPr>
        <p:spPr>
          <a:xfrm>
            <a:off x="4363786" y="621697"/>
            <a:ext cx="6791894" cy="5147973"/>
          </a:xfrm>
        </p:spPr>
        <p:txBody>
          <a:bodyPr anchor="ctr">
            <a:normAutofit/>
          </a:bodyPr>
          <a:lstStyle/>
          <a:p>
            <a:r>
              <a:rPr lang="en-US" dirty="0"/>
              <a:t>Venue: Lucas Oil Stadium; Indianapolis, IN</a:t>
            </a:r>
          </a:p>
          <a:p>
            <a:r>
              <a:rPr lang="en-US" dirty="0"/>
              <a:t>Construction begins January 2020</a:t>
            </a:r>
          </a:p>
          <a:p>
            <a:r>
              <a:rPr lang="en-US" dirty="0"/>
              <a:t>Duration: 30 months</a:t>
            </a:r>
          </a:p>
          <a:p>
            <a:r>
              <a:rPr lang="en-US" dirty="0"/>
              <a:t>Estimated completion: June 2022</a:t>
            </a:r>
          </a:p>
        </p:txBody>
      </p:sp>
      <p:sp>
        <p:nvSpPr>
          <p:cNvPr id="33" name="Rectangle 32">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descr="A picture containing plate, drawing&#10;&#10;Description automatically generated">
            <a:extLst>
              <a:ext uri="{FF2B5EF4-FFF2-40B4-BE49-F238E27FC236}">
                <a16:creationId xmlns:a16="http://schemas.microsoft.com/office/drawing/2014/main" id="{8BC088CD-3142-C34D-A9D5-57EC79F9EF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21" name="TextBox 20">
            <a:extLst>
              <a:ext uri="{FF2B5EF4-FFF2-40B4-BE49-F238E27FC236}">
                <a16:creationId xmlns:a16="http://schemas.microsoft.com/office/drawing/2014/main" id="{E3FF78D9-4C46-E74E-BEBF-940652CC5CFA}"/>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5426556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2</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Total Cost: $720 million</a:t>
            </a:r>
            <a:r>
              <a:rPr lang="en-US" baseline="30000" dirty="0"/>
              <a:t>1</a:t>
            </a:r>
            <a:r>
              <a:rPr lang="en-US" dirty="0"/>
              <a:t> ($843 million in 2018 dollars)</a:t>
            </a:r>
            <a:r>
              <a:rPr lang="en-US" baseline="30000" dirty="0"/>
              <a:t>2</a:t>
            </a:r>
          </a:p>
          <a:p>
            <a:r>
              <a:rPr lang="en-US" dirty="0"/>
              <a:t>There was no additional real estate development with the project.</a:t>
            </a:r>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CBD21ED-38F1-B346-A599-B694C556C1BA}"/>
              </a:ext>
            </a:extLst>
          </p:cNvPr>
          <p:cNvSpPr txBox="1"/>
          <p:nvPr/>
        </p:nvSpPr>
        <p:spPr>
          <a:xfrm>
            <a:off x="0" y="6400800"/>
            <a:ext cx="12188952" cy="738664"/>
          </a:xfrm>
          <a:prstGeom prst="rect">
            <a:avLst/>
          </a:prstGeom>
          <a:noFill/>
        </p:spPr>
        <p:txBody>
          <a:bodyPr wrap="square" rtlCol="0">
            <a:spAutoFit/>
          </a:bodyPr>
          <a:lstStyle/>
          <a:p>
            <a:pPr algn="r"/>
            <a:r>
              <a:rPr lang="en-US" sz="1200" baseline="30000" dirty="0">
                <a:solidFill>
                  <a:schemeClr val="bg1"/>
                </a:solidFill>
              </a:rPr>
              <a:t>1</a:t>
            </a:r>
            <a:r>
              <a:rPr lang="en-US" sz="1200" dirty="0">
                <a:solidFill>
                  <a:schemeClr val="bg1"/>
                </a:solidFill>
              </a:rPr>
              <a:t> </a:t>
            </a:r>
            <a:r>
              <a:rPr lang="en-US" sz="1200" i="1" dirty="0">
                <a:solidFill>
                  <a:schemeClr val="bg1"/>
                </a:solidFill>
                <a:hlinkClick r:id="rId2">
                  <a:extLst>
                    <a:ext uri="{A12FA001-AC4F-418D-AE19-62706E023703}">
                      <ahyp:hlinkClr xmlns:ahyp="http://schemas.microsoft.com/office/drawing/2018/hyperlinkcolor" val="tx"/>
                    </a:ext>
                  </a:extLst>
                </a:hlinkClick>
              </a:rPr>
              <a:t>"Facts and Information"</a:t>
            </a:r>
            <a:r>
              <a:rPr lang="en-US" sz="1200" i="1" dirty="0">
                <a:solidFill>
                  <a:schemeClr val="bg1"/>
                </a:solidFill>
              </a:rPr>
              <a:t>. Lucas Oil Stadium. 2008. Retrieved February 3, 2020.</a:t>
            </a:r>
          </a:p>
          <a:p>
            <a:pPr algn="r"/>
            <a:r>
              <a:rPr lang="en-US" sz="1200" baseline="30000" dirty="0">
                <a:solidFill>
                  <a:schemeClr val="bg1"/>
                </a:solidFill>
              </a:rPr>
              <a:t>2</a:t>
            </a:r>
            <a:r>
              <a:rPr lang="en-US" sz="1200" dirty="0">
                <a:solidFill>
                  <a:schemeClr val="bg1"/>
                </a:solidFill>
              </a:rPr>
              <a:t>Thomas, Ryland; Williamson, Samuel H. (2019). "What Was the U.S. GDP Then?". </a:t>
            </a:r>
            <a:r>
              <a:rPr lang="en-US" sz="1200" dirty="0" err="1">
                <a:solidFill>
                  <a:schemeClr val="bg1"/>
                </a:solidFill>
              </a:rPr>
              <a:t>MeasuringWorth</a:t>
            </a:r>
            <a:r>
              <a:rPr lang="en-US" sz="1200" dirty="0">
                <a:solidFill>
                  <a:schemeClr val="bg1"/>
                </a:solidFill>
              </a:rPr>
              <a:t>. Retrieved February 3, 2020.</a:t>
            </a:r>
          </a:p>
          <a:p>
            <a:endParaRPr lang="en-US" dirty="0">
              <a:solidFill>
                <a:schemeClr val="bg1"/>
              </a:solidFill>
            </a:endParaRPr>
          </a:p>
        </p:txBody>
      </p:sp>
      <p:pic>
        <p:nvPicPr>
          <p:cNvPr id="11" name="Picture 10" descr="A picture containing plate, drawing&#10;&#10;Description automatically generated">
            <a:extLst>
              <a:ext uri="{FF2B5EF4-FFF2-40B4-BE49-F238E27FC236}">
                <a16:creationId xmlns:a16="http://schemas.microsoft.com/office/drawing/2014/main" id="{6D9DC130-D5E4-6D49-98BD-BD93156E01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38710B59-C932-EC44-9F5B-917B1C0B0B7C}"/>
              </a:ext>
            </a:extLst>
          </p:cNvPr>
          <p:cNvSpPr txBox="1"/>
          <p:nvPr/>
        </p:nvSpPr>
        <p:spPr>
          <a:xfrm>
            <a:off x="8028120" y="7088293"/>
            <a:ext cx="2208952" cy="369332"/>
          </a:xfrm>
          <a:prstGeom prst="rect">
            <a:avLst/>
          </a:prstGeom>
          <a:noFill/>
        </p:spPr>
        <p:txBody>
          <a:bodyPr wrap="square" rtlCol="0">
            <a:spAutoFit/>
          </a:bodyPr>
          <a:lstStyle/>
          <a:p>
            <a:r>
              <a:rPr lang="en-US" sz="900">
                <a:hlinkClick r:id="rId4" tooltip="https://en.wikipedia.org/wiki/History_of_the_Indianapolis_Colt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8180658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878911" y="643468"/>
            <a:ext cx="3177847" cy="1674180"/>
          </a:xfrm>
        </p:spPr>
        <p:txBody>
          <a:bodyPr>
            <a:normAutofit/>
          </a:bodyPr>
          <a:lstStyle/>
          <a:p>
            <a:r>
              <a:rPr lang="en-US" sz="4000"/>
              <a:t>Step 3</a:t>
            </a:r>
          </a:p>
        </p:txBody>
      </p:sp>
      <p:cxnSp>
        <p:nvCxnSpPr>
          <p:cNvPr id="26" name="Straight Connector 25">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descr="Figure 1: Commute shed for Indianapolis DMA&#10;">
            <a:extLst>
              <a:ext uri="{FF2B5EF4-FFF2-40B4-BE49-F238E27FC236}">
                <a16:creationId xmlns:a16="http://schemas.microsoft.com/office/drawing/2014/main" id="{E886C8E4-475E-CA44-8968-78F3D9789442}"/>
              </a:ext>
              <a:ext uri="{C183D7F6-B498-43B3-948B-1728B52AA6E4}">
                <adec:decorative xmlns:adec="http://schemas.microsoft.com/office/drawing/2017/decorative" val="0"/>
              </a:ext>
            </a:extLst>
          </p:cNvPr>
          <p:cNvSpPr>
            <a:spLocks noGrp="1"/>
          </p:cNvSpPr>
          <p:nvPr>
            <p:ph idx="1"/>
          </p:nvPr>
        </p:nvSpPr>
        <p:spPr>
          <a:xfrm>
            <a:off x="858064" y="2639380"/>
            <a:ext cx="3205049" cy="3229714"/>
          </a:xfrm>
        </p:spPr>
        <p:txBody>
          <a:bodyPr>
            <a:normAutofit/>
          </a:bodyPr>
          <a:lstStyle/>
          <a:p>
            <a:pPr>
              <a:lnSpc>
                <a:spcPct val="90000"/>
              </a:lnSpc>
            </a:pPr>
            <a:r>
              <a:rPr lang="en-US" sz="1700" dirty="0"/>
              <a:t>The commute shed includes the radius of about 25 miles from Indianapolis DMA (shown in the figure to the right).</a:t>
            </a:r>
            <a:r>
              <a:rPr lang="en-US" sz="1700" baseline="30000" dirty="0"/>
              <a:t>3</a:t>
            </a:r>
            <a:r>
              <a:rPr lang="en-US" sz="1700" dirty="0"/>
              <a:t> On average, the average commute within the DMA is 25 minutes.</a:t>
            </a:r>
            <a:r>
              <a:rPr lang="en-US" sz="1700" baseline="30000" dirty="0"/>
              <a:t>4</a:t>
            </a:r>
            <a:r>
              <a:rPr lang="en-US" sz="1700" dirty="0"/>
              <a:t>  It was estimated many of the roads drivers would have to drive to get into work were between 50 and 70 mph, so the average of 60 mph was taken to find the distance of 25 miles.</a:t>
            </a:r>
          </a:p>
          <a:p>
            <a:pPr>
              <a:lnSpc>
                <a:spcPct val="90000"/>
              </a:lnSpc>
            </a:pPr>
            <a:endParaRPr lang="en-US" sz="1700" dirty="0"/>
          </a:p>
          <a:p>
            <a:pPr>
              <a:lnSpc>
                <a:spcPct val="90000"/>
              </a:lnSpc>
            </a:pPr>
            <a:endParaRPr lang="en-US" sz="1700" dirty="0"/>
          </a:p>
          <a:p>
            <a:pPr>
              <a:lnSpc>
                <a:spcPct val="90000"/>
              </a:lnSpc>
            </a:pPr>
            <a:endParaRPr lang="en-US" sz="1700" dirty="0"/>
          </a:p>
          <a:p>
            <a:pPr>
              <a:lnSpc>
                <a:spcPct val="90000"/>
              </a:lnSpc>
            </a:pPr>
            <a:endParaRPr lang="en-US" sz="1700" dirty="0"/>
          </a:p>
          <a:p>
            <a:pPr>
              <a:lnSpc>
                <a:spcPct val="90000"/>
              </a:lnSpc>
            </a:pPr>
            <a:endParaRPr lang="en-US" sz="1700" dirty="0"/>
          </a:p>
          <a:p>
            <a:pPr>
              <a:lnSpc>
                <a:spcPct val="90000"/>
              </a:lnSpc>
            </a:pPr>
            <a:endParaRPr lang="en-US" sz="1700" dirty="0"/>
          </a:p>
        </p:txBody>
      </p:sp>
      <p:pic>
        <p:nvPicPr>
          <p:cNvPr id="14" name="Picture 13" descr="A close up of a map&#10;&#10;Description automatically generated">
            <a:extLst>
              <a:ext uri="{FF2B5EF4-FFF2-40B4-BE49-F238E27FC236}">
                <a16:creationId xmlns:a16="http://schemas.microsoft.com/office/drawing/2014/main" id="{60B9CD47-1760-6843-934E-EB1EB73DC092}"/>
              </a:ext>
            </a:extLst>
          </p:cNvPr>
          <p:cNvPicPr>
            <a:picLocks noChangeAspect="1"/>
          </p:cNvPicPr>
          <p:nvPr/>
        </p:nvPicPr>
        <p:blipFill>
          <a:blip r:embed="rId3"/>
          <a:stretch>
            <a:fillRect/>
          </a:stretch>
        </p:blipFill>
        <p:spPr>
          <a:xfrm>
            <a:off x="5695942" y="643466"/>
            <a:ext cx="4807570" cy="5225621"/>
          </a:xfrm>
          <a:prstGeom prst="rect">
            <a:avLst/>
          </a:prstGeom>
        </p:spPr>
      </p:pic>
      <p:sp>
        <p:nvSpPr>
          <p:cNvPr id="28" name="Rectangle 27">
            <a:extLst>
              <a:ext uri="{FF2B5EF4-FFF2-40B4-BE49-F238E27FC236}">
                <a16:creationId xmlns:a16="http://schemas.microsoft.com/office/drawing/2014/main" id="{75CF30C0-9394-4459-976E-2AA223FB1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95AA504E-1881-7A4B-BF91-AA7852CA192A}"/>
              </a:ext>
            </a:extLst>
          </p:cNvPr>
          <p:cNvSpPr txBox="1"/>
          <p:nvPr/>
        </p:nvSpPr>
        <p:spPr>
          <a:xfrm>
            <a:off x="0" y="6400800"/>
            <a:ext cx="12188952" cy="1338828"/>
          </a:xfrm>
          <a:prstGeom prst="rect">
            <a:avLst/>
          </a:prstGeom>
          <a:noFill/>
        </p:spPr>
        <p:txBody>
          <a:bodyPr wrap="square" rtlCol="0">
            <a:spAutoFit/>
          </a:bodyPr>
          <a:lstStyle/>
          <a:p>
            <a:pPr algn="r">
              <a:spcAft>
                <a:spcPts val="600"/>
              </a:spcAft>
            </a:pPr>
            <a:r>
              <a:rPr lang="en-US" sz="1200" baseline="30000" dirty="0">
                <a:solidFill>
                  <a:schemeClr val="bg1"/>
                </a:solidFill>
              </a:rPr>
              <a:t>3</a:t>
            </a:r>
            <a:r>
              <a:rPr lang="en-US" sz="1200" dirty="0">
                <a:solidFill>
                  <a:schemeClr val="bg1"/>
                </a:solidFill>
              </a:rPr>
              <a:t>Indianapolis DMA. (n.d.). Retrieved February 3, 2020, from </a:t>
            </a:r>
            <a:r>
              <a:rPr lang="en-US" sz="1200" dirty="0">
                <a:solidFill>
                  <a:schemeClr val="bg1"/>
                </a:solidFill>
                <a:hlinkClick r:id="rId4">
                  <a:extLst>
                    <a:ext uri="{A12FA001-AC4F-418D-AE19-62706E023703}">
                      <ahyp:hlinkClr xmlns:ahyp="http://schemas.microsoft.com/office/drawing/2018/hyperlinkcolor" val="tx"/>
                    </a:ext>
                  </a:extLst>
                </a:hlinkClick>
              </a:rPr>
              <a:t>https://onthemap.ces.census.gov/</a:t>
            </a:r>
            <a:endParaRPr lang="en-US" sz="1200">
              <a:solidFill>
                <a:schemeClr val="bg1"/>
              </a:solidFill>
            </a:endParaRPr>
          </a:p>
          <a:p>
            <a:pPr algn="r">
              <a:spcAft>
                <a:spcPts val="600"/>
              </a:spcAft>
            </a:pPr>
            <a:r>
              <a:rPr lang="en-US" sz="1200" baseline="30000" dirty="0">
                <a:solidFill>
                  <a:schemeClr val="bg1"/>
                </a:solidFill>
              </a:rPr>
              <a:t>4</a:t>
            </a:r>
            <a:r>
              <a:rPr lang="en-US" sz="1200" dirty="0">
                <a:solidFill>
                  <a:schemeClr val="bg1"/>
                </a:solidFill>
              </a:rPr>
              <a:t>Average Commute to Work Indianapolis MSA. (n.d.). Retrieved February 4, 2020, from https://</a:t>
            </a:r>
            <a:r>
              <a:rPr lang="en-US" sz="1200" dirty="0" err="1">
                <a:solidFill>
                  <a:schemeClr val="bg1"/>
                </a:solidFill>
              </a:rPr>
              <a:t>www.socialexplorer.com</a:t>
            </a:r>
            <a:r>
              <a:rPr lang="en-US" sz="1200" dirty="0">
                <a:solidFill>
                  <a:schemeClr val="bg1"/>
                </a:solidFill>
              </a:rPr>
              <a:t>/tables/ACS2018_5yr/R12444553</a:t>
            </a:r>
            <a:endParaRPr lang="en-US" sz="1200">
              <a:solidFill>
                <a:schemeClr val="bg1"/>
              </a:solidFill>
            </a:endParaRPr>
          </a:p>
          <a:p>
            <a:pPr algn="r">
              <a:spcAft>
                <a:spcPts val="600"/>
              </a:spcAft>
            </a:pPr>
            <a:br>
              <a:rPr lang="en-US" sz="1200" dirty="0">
                <a:solidFill>
                  <a:schemeClr val="bg1"/>
                </a:solidFill>
              </a:rPr>
            </a:br>
            <a:r>
              <a:rPr lang="en-US" sz="1200" dirty="0">
                <a:solidFill>
                  <a:schemeClr val="bg1"/>
                </a:solidFill>
              </a:rPr>
              <a:t>.</a:t>
            </a:r>
            <a:endParaRPr lang="en-US" sz="1200">
              <a:solidFill>
                <a:schemeClr val="bg1"/>
              </a:solidFill>
            </a:endParaRPr>
          </a:p>
          <a:p>
            <a:pPr>
              <a:spcAft>
                <a:spcPts val="600"/>
              </a:spcAft>
            </a:pPr>
            <a:endParaRPr lang="en-US">
              <a:solidFill>
                <a:schemeClr val="bg1"/>
              </a:solidFill>
            </a:endParaRPr>
          </a:p>
        </p:txBody>
      </p:sp>
      <p:pic>
        <p:nvPicPr>
          <p:cNvPr id="21" name="Picture 20" descr="A picture containing plate, drawing&#10;&#10;Description automatically generated">
            <a:extLst>
              <a:ext uri="{FF2B5EF4-FFF2-40B4-BE49-F238E27FC236}">
                <a16:creationId xmlns:a16="http://schemas.microsoft.com/office/drawing/2014/main" id="{6D0F494B-B0E1-AA4F-AA58-BA52427A32C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736196" y="146304"/>
            <a:ext cx="1294782" cy="1361679"/>
          </a:xfrm>
          <a:prstGeom prst="rect">
            <a:avLst/>
          </a:prstGeom>
        </p:spPr>
      </p:pic>
      <p:sp>
        <p:nvSpPr>
          <p:cNvPr id="22" name="TextBox 21">
            <a:extLst>
              <a:ext uri="{FF2B5EF4-FFF2-40B4-BE49-F238E27FC236}">
                <a16:creationId xmlns:a16="http://schemas.microsoft.com/office/drawing/2014/main" id="{D06E7AFA-A73B-914B-9747-38DCCF185149}"/>
              </a:ext>
            </a:extLst>
          </p:cNvPr>
          <p:cNvSpPr txBox="1"/>
          <p:nvPr/>
        </p:nvSpPr>
        <p:spPr>
          <a:xfrm>
            <a:off x="8028120" y="7088293"/>
            <a:ext cx="2208952" cy="369332"/>
          </a:xfrm>
          <a:prstGeom prst="rect">
            <a:avLst/>
          </a:prstGeom>
          <a:noFill/>
        </p:spPr>
        <p:txBody>
          <a:bodyPr wrap="square" rtlCol="0">
            <a:spAutoFit/>
          </a:bodyPr>
          <a:lstStyle/>
          <a:p>
            <a:r>
              <a:rPr lang="en-US" sz="900">
                <a:hlinkClick r:id="rId6" tooltip="https://en.wikipedia.org/wiki/History_of_the_Indianapolis_Colts"/>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25507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4</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Indianapolis, Marion County, and Indiana had no extra taxes necessary for this project on its residents other than on income. The tax rates are listed below.</a:t>
            </a:r>
            <a:r>
              <a:rPr lang="en-US" baseline="30000" dirty="0"/>
              <a:t>5</a:t>
            </a:r>
            <a:endParaRPr lang="en-US" dirty="0"/>
          </a:p>
          <a:p>
            <a:endParaRPr lang="en-US" dirty="0"/>
          </a:p>
          <a:p>
            <a:endParaRPr lang="en-US" dirty="0"/>
          </a:p>
          <a:p>
            <a:endParaRPr lang="en-US" dirty="0"/>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F5E2DBDE-E71F-3C41-B017-8B8EEFD09A0A}"/>
              </a:ext>
            </a:extLst>
          </p:cNvPr>
          <p:cNvSpPr txBox="1"/>
          <p:nvPr/>
        </p:nvSpPr>
        <p:spPr>
          <a:xfrm>
            <a:off x="0" y="6400800"/>
            <a:ext cx="12188952" cy="276999"/>
          </a:xfrm>
          <a:prstGeom prst="rect">
            <a:avLst/>
          </a:prstGeom>
          <a:noFill/>
        </p:spPr>
        <p:txBody>
          <a:bodyPr wrap="square" rtlCol="0">
            <a:spAutoFit/>
          </a:bodyPr>
          <a:lstStyle/>
          <a:p>
            <a:pPr algn="r"/>
            <a:r>
              <a:rPr lang="en-US" sz="1200" baseline="30000" dirty="0">
                <a:solidFill>
                  <a:schemeClr val="bg1"/>
                </a:solidFill>
              </a:rPr>
              <a:t>5</a:t>
            </a:r>
            <a:r>
              <a:rPr lang="en-US" sz="1200" dirty="0">
                <a:solidFill>
                  <a:schemeClr val="bg1"/>
                </a:solidFill>
              </a:rPr>
              <a:t>Indiana Income Tax Calculator. (n.d.). Retrieved February 3, 2020, from https://</a:t>
            </a:r>
            <a:r>
              <a:rPr lang="en-US" sz="1200" dirty="0" err="1">
                <a:solidFill>
                  <a:schemeClr val="bg1"/>
                </a:solidFill>
              </a:rPr>
              <a:t>smartasset.com</a:t>
            </a:r>
            <a:r>
              <a:rPr lang="en-US" sz="1200" dirty="0">
                <a:solidFill>
                  <a:schemeClr val="bg1"/>
                </a:solidFill>
              </a:rPr>
              <a:t>/taxes/</a:t>
            </a:r>
            <a:r>
              <a:rPr lang="en-US" sz="1200" dirty="0" err="1">
                <a:solidFill>
                  <a:schemeClr val="bg1"/>
                </a:solidFill>
              </a:rPr>
              <a:t>indiana</a:t>
            </a:r>
            <a:r>
              <a:rPr lang="en-US" sz="1200" dirty="0">
                <a:solidFill>
                  <a:schemeClr val="bg1"/>
                </a:solidFill>
              </a:rPr>
              <a:t>-tax-calculator</a:t>
            </a:r>
          </a:p>
        </p:txBody>
      </p:sp>
      <p:pic>
        <p:nvPicPr>
          <p:cNvPr id="5" name="Picture 4" descr="A screenshot of a cell phone&#10;&#10;Description automatically generated">
            <a:extLst>
              <a:ext uri="{FF2B5EF4-FFF2-40B4-BE49-F238E27FC236}">
                <a16:creationId xmlns:a16="http://schemas.microsoft.com/office/drawing/2014/main" id="{25943A64-5987-1449-8C6B-A398D7A03341}"/>
              </a:ext>
            </a:extLst>
          </p:cNvPr>
          <p:cNvPicPr>
            <a:picLocks noChangeAspect="1"/>
          </p:cNvPicPr>
          <p:nvPr/>
        </p:nvPicPr>
        <p:blipFill>
          <a:blip r:embed="rId2"/>
          <a:stretch>
            <a:fillRect/>
          </a:stretch>
        </p:blipFill>
        <p:spPr>
          <a:xfrm>
            <a:off x="5990850" y="3378697"/>
            <a:ext cx="3537765" cy="1437217"/>
          </a:xfrm>
          <a:prstGeom prst="rect">
            <a:avLst/>
          </a:prstGeom>
        </p:spPr>
      </p:pic>
      <p:pic>
        <p:nvPicPr>
          <p:cNvPr id="12" name="Picture 11" descr="A picture containing plate, drawing&#10;&#10;Description automatically generated">
            <a:extLst>
              <a:ext uri="{FF2B5EF4-FFF2-40B4-BE49-F238E27FC236}">
                <a16:creationId xmlns:a16="http://schemas.microsoft.com/office/drawing/2014/main" id="{3FC61263-734A-D94D-9353-8B0170AE2B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36196" y="146304"/>
            <a:ext cx="1294782" cy="1361679"/>
          </a:xfrm>
          <a:prstGeom prst="rect">
            <a:avLst/>
          </a:prstGeom>
        </p:spPr>
      </p:pic>
      <p:sp>
        <p:nvSpPr>
          <p:cNvPr id="13" name="TextBox 12">
            <a:extLst>
              <a:ext uri="{FF2B5EF4-FFF2-40B4-BE49-F238E27FC236}">
                <a16:creationId xmlns:a16="http://schemas.microsoft.com/office/drawing/2014/main" id="{4C5FA6CA-E9EE-4547-9AA7-35301F065612}"/>
              </a:ext>
            </a:extLst>
          </p:cNvPr>
          <p:cNvSpPr txBox="1"/>
          <p:nvPr/>
        </p:nvSpPr>
        <p:spPr>
          <a:xfrm>
            <a:off x="8028120" y="7088293"/>
            <a:ext cx="2208952" cy="369332"/>
          </a:xfrm>
          <a:prstGeom prst="rect">
            <a:avLst/>
          </a:prstGeom>
          <a:noFill/>
        </p:spPr>
        <p:txBody>
          <a:bodyPr wrap="square" rtlCol="0">
            <a:spAutoFit/>
          </a:bodyPr>
          <a:lstStyle/>
          <a:p>
            <a:r>
              <a:rPr lang="en-US" sz="900">
                <a:hlinkClick r:id="rId4" tooltip="https://en.wikipedia.org/wiki/History_of_the_Indianapolis_Colt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48105494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5</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The stadium is owned by the city, making it exempt from the local property taxes.</a:t>
            </a:r>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DB28BF21-A30B-CA4E-B8FE-FD50A17981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3E43B2FC-1A0C-B040-929B-2601B8AB7A43}"/>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763966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dirty="0"/>
              <a:t>Step 6</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The split between labor and materials is 33%/67%. Going off the $720 million, labor would cost $240 million while materials would cost $480 million.</a:t>
            </a:r>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DA4E22F3-BC46-4548-9BD2-C186DD69F2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2" name="TextBox 11">
            <a:extLst>
              <a:ext uri="{FF2B5EF4-FFF2-40B4-BE49-F238E27FC236}">
                <a16:creationId xmlns:a16="http://schemas.microsoft.com/office/drawing/2014/main" id="{7D24AAB3-C5DD-0F42-8D91-B415B3779C63}"/>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89414160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643468" y="643467"/>
            <a:ext cx="3073550" cy="5126203"/>
          </a:xfrm>
        </p:spPr>
        <p:txBody>
          <a:bodyPr anchor="ctr">
            <a:normAutofit/>
          </a:bodyPr>
          <a:lstStyle/>
          <a:p>
            <a:pPr algn="r"/>
            <a:r>
              <a:rPr lang="en-US"/>
              <a:t>Step 7</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As of November 2019, the unemployment rate in the Marion County was 3.1%.</a:t>
            </a:r>
            <a:r>
              <a:rPr lang="en-US" baseline="30000" dirty="0"/>
              <a:t>6</a:t>
            </a:r>
            <a:r>
              <a:rPr lang="en-US" dirty="0"/>
              <a:t> I would assume the economic impact would be negative based on the unemployment rate. The rate is lower than normal and the national average. The labor supply would be lower than normal for hiring additional workers, and the project would give fewer new jobs as a result.</a:t>
            </a:r>
            <a:endParaRPr lang="en-US" baseline="30000" dirty="0"/>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EF7741D-CB74-CC43-9F50-F30F90FE5C5C}"/>
              </a:ext>
            </a:extLst>
          </p:cNvPr>
          <p:cNvSpPr/>
          <p:nvPr/>
        </p:nvSpPr>
        <p:spPr>
          <a:xfrm>
            <a:off x="-3175" y="6349808"/>
            <a:ext cx="12192000" cy="461665"/>
          </a:xfrm>
          <a:prstGeom prst="rect">
            <a:avLst/>
          </a:prstGeom>
        </p:spPr>
        <p:txBody>
          <a:bodyPr wrap="square">
            <a:spAutoFit/>
          </a:bodyPr>
          <a:lstStyle/>
          <a:p>
            <a:pPr algn="r"/>
            <a:r>
              <a:rPr lang="en-US" sz="1200" b="0" i="0" u="none" strike="noStrike" baseline="30000" dirty="0">
                <a:solidFill>
                  <a:schemeClr val="bg1"/>
                </a:solidFill>
                <a:effectLst/>
              </a:rPr>
              <a:t>6</a:t>
            </a:r>
            <a:r>
              <a:rPr lang="en-US" sz="1200" b="0" i="0" u="none" strike="noStrike" dirty="0">
                <a:solidFill>
                  <a:schemeClr val="bg1"/>
                </a:solidFill>
                <a:effectLst/>
              </a:rPr>
              <a:t>U.S. Bureau of Labor Statistics, Unemployment Rate in Marion County, IN [INMARI0URN], retrieved from FRED, Federal Reserve Bank of St. Louis; https://</a:t>
            </a:r>
            <a:r>
              <a:rPr lang="en-US" sz="1200" b="0" i="0" u="none" strike="noStrike" dirty="0" err="1">
                <a:solidFill>
                  <a:schemeClr val="bg1"/>
                </a:solidFill>
                <a:effectLst/>
              </a:rPr>
              <a:t>fred.stlouisfed.org</a:t>
            </a:r>
            <a:r>
              <a:rPr lang="en-US" sz="1200" b="0" i="0" u="none" strike="noStrike" dirty="0">
                <a:solidFill>
                  <a:schemeClr val="bg1"/>
                </a:solidFill>
                <a:effectLst/>
              </a:rPr>
              <a:t>/series/INMARI0URN, February 4, 2020..</a:t>
            </a:r>
            <a:endParaRPr lang="en-US" sz="1200" dirty="0">
              <a:solidFill>
                <a:schemeClr val="bg1"/>
              </a:solidFill>
            </a:endParaRPr>
          </a:p>
        </p:txBody>
      </p:sp>
      <p:pic>
        <p:nvPicPr>
          <p:cNvPr id="13" name="Picture 12" descr="A picture containing plate, drawing&#10;&#10;Description automatically generated">
            <a:extLst>
              <a:ext uri="{FF2B5EF4-FFF2-40B4-BE49-F238E27FC236}">
                <a16:creationId xmlns:a16="http://schemas.microsoft.com/office/drawing/2014/main" id="{D75B7FF5-AD95-C74C-8334-412B40B797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
        <p:nvSpPr>
          <p:cNvPr id="14" name="TextBox 13">
            <a:extLst>
              <a:ext uri="{FF2B5EF4-FFF2-40B4-BE49-F238E27FC236}">
                <a16:creationId xmlns:a16="http://schemas.microsoft.com/office/drawing/2014/main" id="{77042A4C-6758-7E43-8B7E-6BB3EB0C3142}"/>
              </a:ext>
            </a:extLst>
          </p:cNvPr>
          <p:cNvSpPr txBox="1"/>
          <p:nvPr/>
        </p:nvSpPr>
        <p:spPr>
          <a:xfrm>
            <a:off x="8028120" y="7088293"/>
            <a:ext cx="2208952" cy="369332"/>
          </a:xfrm>
          <a:prstGeom prst="rect">
            <a:avLst/>
          </a:prstGeom>
          <a:noFill/>
        </p:spPr>
        <p:txBody>
          <a:bodyPr wrap="square" rtlCol="0">
            <a:spAutoFit/>
          </a:bodyPr>
          <a:lstStyle/>
          <a:p>
            <a:r>
              <a:rPr lang="en-US" sz="900">
                <a:hlinkClick r:id="rId3" tooltip="https://en.wikipedia.org/wiki/History_of_the_Indianapolis_Colt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945211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98E24-8BE3-E84C-9780-A4567273243E}"/>
              </a:ext>
            </a:extLst>
          </p:cNvPr>
          <p:cNvSpPr>
            <a:spLocks noGrp="1"/>
          </p:cNvSpPr>
          <p:nvPr>
            <p:ph type="title"/>
          </p:nvPr>
        </p:nvSpPr>
        <p:spPr>
          <a:xfrm>
            <a:off x="463465" y="643467"/>
            <a:ext cx="3253553" cy="5126203"/>
          </a:xfrm>
        </p:spPr>
        <p:txBody>
          <a:bodyPr anchor="ctr">
            <a:normAutofit/>
          </a:bodyPr>
          <a:lstStyle/>
          <a:p>
            <a:pPr algn="r"/>
            <a:r>
              <a:rPr lang="en-US" dirty="0"/>
              <a:t>Step 8 Assumptions</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6C8E4-475E-CA44-8968-78F3D9789442}"/>
              </a:ext>
            </a:extLst>
          </p:cNvPr>
          <p:cNvSpPr>
            <a:spLocks noGrp="1"/>
          </p:cNvSpPr>
          <p:nvPr>
            <p:ph idx="1"/>
          </p:nvPr>
        </p:nvSpPr>
        <p:spPr>
          <a:xfrm>
            <a:off x="4363786" y="621697"/>
            <a:ext cx="6791894" cy="5147973"/>
          </a:xfrm>
        </p:spPr>
        <p:txBody>
          <a:bodyPr anchor="ctr">
            <a:normAutofit/>
          </a:bodyPr>
          <a:lstStyle/>
          <a:p>
            <a:r>
              <a:rPr lang="en-US" dirty="0"/>
              <a:t>10% architecture rate</a:t>
            </a:r>
            <a:r>
              <a:rPr lang="en-US" baseline="30000" dirty="0"/>
              <a:t> </a:t>
            </a:r>
            <a:r>
              <a:rPr lang="en-US" dirty="0"/>
              <a:t>per Professor </a:t>
            </a:r>
            <a:r>
              <a:rPr lang="en-US" dirty="0" err="1"/>
              <a:t>Rosentraub</a:t>
            </a:r>
            <a:r>
              <a:rPr lang="en-US" dirty="0"/>
              <a:t> (leakage)</a:t>
            </a:r>
            <a:endParaRPr lang="en-US" baseline="30000" dirty="0"/>
          </a:p>
          <a:p>
            <a:r>
              <a:rPr lang="en-US" dirty="0"/>
              <a:t>15% of the remaining $168 million labor cost comes from outside the Marion County economy per Professor </a:t>
            </a:r>
            <a:r>
              <a:rPr lang="en-US" dirty="0" err="1"/>
              <a:t>Rosentraub</a:t>
            </a:r>
            <a:r>
              <a:rPr lang="en-US" dirty="0"/>
              <a:t> (leakage)</a:t>
            </a:r>
          </a:p>
          <a:p>
            <a:r>
              <a:rPr lang="en-US" dirty="0"/>
              <a:t>All material money stays within county. Concrete is a local product, and while steel and other materials probably came from outside the county, there is very little credible data to suggest a good estimate (no leakage)</a:t>
            </a:r>
          </a:p>
        </p:txBody>
      </p:sp>
      <p:sp>
        <p:nvSpPr>
          <p:cNvPr id="19" name="Rectangle 18">
            <a:extLst>
              <a:ext uri="{FF2B5EF4-FFF2-40B4-BE49-F238E27FC236}">
                <a16:creationId xmlns:a16="http://schemas.microsoft.com/office/drawing/2014/main" id="{A14E4FB9-9BBF-47B3-A09F-01A3868E9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plate, drawing&#10;&#10;Description automatically generated">
            <a:extLst>
              <a:ext uri="{FF2B5EF4-FFF2-40B4-BE49-F238E27FC236}">
                <a16:creationId xmlns:a16="http://schemas.microsoft.com/office/drawing/2014/main" id="{82761486-4E87-B541-9900-CF053372D2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36196" y="146304"/>
            <a:ext cx="1294782" cy="1361679"/>
          </a:xfrm>
          <a:prstGeom prst="rect">
            <a:avLst/>
          </a:prstGeom>
        </p:spPr>
      </p:pic>
    </p:spTree>
    <p:extLst>
      <p:ext uri="{BB962C8B-B14F-4D97-AF65-F5344CB8AC3E}">
        <p14:creationId xmlns:p14="http://schemas.microsoft.com/office/powerpoint/2010/main" val="141559638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243241"/>
      </a:dk2>
      <a:lt2>
        <a:srgbClr val="E8E2E5"/>
      </a:lt2>
      <a:accent1>
        <a:srgbClr val="76AB93"/>
      </a:accent1>
      <a:accent2>
        <a:srgbClr val="68ACAA"/>
      </a:accent2>
      <a:accent3>
        <a:srgbClr val="76A6C3"/>
      </a:accent3>
      <a:accent4>
        <a:srgbClr val="7585C3"/>
      </a:accent4>
      <a:accent5>
        <a:srgbClr val="9C8ECE"/>
      </a:accent5>
      <a:accent6>
        <a:srgbClr val="A775C3"/>
      </a:accent6>
      <a:hlink>
        <a:srgbClr val="AE6988"/>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1045</Words>
  <Application>Microsoft Macintosh PowerPoint</Application>
  <PresentationFormat>Widescreen</PresentationFormat>
  <Paragraphs>68</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RetrospectVTI</vt:lpstr>
      <vt:lpstr>Custom Design</vt:lpstr>
      <vt:lpstr>Lucas Oil Stadium Development/Impact</vt:lpstr>
      <vt:lpstr>Step 1</vt:lpstr>
      <vt:lpstr>Step 2</vt:lpstr>
      <vt:lpstr>Step 3</vt:lpstr>
      <vt:lpstr>Step 4</vt:lpstr>
      <vt:lpstr>Step 5</vt:lpstr>
      <vt:lpstr>Step 6</vt:lpstr>
      <vt:lpstr>Step 7</vt:lpstr>
      <vt:lpstr>Step 8 Assumptions</vt:lpstr>
      <vt:lpstr>Step 8</vt:lpstr>
      <vt:lpstr>Step 8</vt:lpstr>
      <vt:lpstr>Step 8</vt:lpstr>
      <vt:lpstr>Step 8</vt:lpstr>
      <vt:lpstr>Step 9</vt:lpstr>
      <vt:lpstr>Step 9</vt:lpstr>
      <vt:lpstr>Step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Lucas Oil Stadium Development</dc:title>
  <dc:creator>Whitmore, Brandon</dc:creator>
  <cp:lastModifiedBy>Whitmore, Brandon</cp:lastModifiedBy>
  <cp:revision>25</cp:revision>
  <dcterms:created xsi:type="dcterms:W3CDTF">2020-02-05T03:41:42Z</dcterms:created>
  <dcterms:modified xsi:type="dcterms:W3CDTF">2020-02-06T20:59:35Z</dcterms:modified>
</cp:coreProperties>
</file>